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84" r:id="rId3"/>
    <p:sldId id="257" r:id="rId4"/>
    <p:sldId id="285" r:id="rId5"/>
    <p:sldId id="287" r:id="rId6"/>
    <p:sldId id="288" r:id="rId7"/>
    <p:sldId id="290" r:id="rId8"/>
    <p:sldId id="292" r:id="rId9"/>
    <p:sldId id="291" r:id="rId10"/>
    <p:sldId id="293" r:id="rId11"/>
    <p:sldId id="295" r:id="rId12"/>
    <p:sldId id="294" r:id="rId13"/>
    <p:sldId id="297" r:id="rId14"/>
    <p:sldId id="298" r:id="rId15"/>
    <p:sldId id="299" r:id="rId16"/>
    <p:sldId id="282" r:id="rId17"/>
    <p:sldId id="261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18E8"/>
    <a:srgbClr val="6535EB"/>
    <a:srgbClr val="6C3E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936" autoAdjust="0"/>
    <p:restoredTop sz="94660"/>
  </p:normalViewPr>
  <p:slideViewPr>
    <p:cSldViewPr>
      <p:cViewPr varScale="1">
        <p:scale>
          <a:sx n="81" d="100"/>
          <a:sy n="81" d="100"/>
        </p:scale>
        <p:origin x="1162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D19D19-C94F-44C0-BF90-723C743BFDDF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IN"/>
        </a:p>
      </dgm:t>
    </dgm:pt>
    <dgm:pt modelId="{DE17B704-A83E-4549-9230-3CFF9147490B}">
      <dgm:prSet/>
      <dgm:spPr/>
      <dgm:t>
        <a:bodyPr/>
        <a:lstStyle/>
        <a:p>
          <a:r>
            <a:rPr lang="en-US" b="1" dirty="0"/>
            <a:t>FEBRUARY</a:t>
          </a:r>
          <a:endParaRPr lang="en-IN" dirty="0"/>
        </a:p>
      </dgm:t>
    </dgm:pt>
    <dgm:pt modelId="{EB6881C3-B689-425E-93B0-E41497FA3CEE}" type="parTrans" cxnId="{DF372B7A-40D9-42ED-85D7-85B45DEB3CF8}">
      <dgm:prSet/>
      <dgm:spPr/>
      <dgm:t>
        <a:bodyPr/>
        <a:lstStyle/>
        <a:p>
          <a:endParaRPr lang="en-IN"/>
        </a:p>
      </dgm:t>
    </dgm:pt>
    <dgm:pt modelId="{A0C54C54-0E77-44AC-B362-CE57FE7A512A}" type="sibTrans" cxnId="{DF372B7A-40D9-42ED-85D7-85B45DEB3CF8}">
      <dgm:prSet/>
      <dgm:spPr/>
      <dgm:t>
        <a:bodyPr/>
        <a:lstStyle/>
        <a:p>
          <a:endParaRPr lang="en-IN"/>
        </a:p>
      </dgm:t>
    </dgm:pt>
    <dgm:pt modelId="{98F67B59-93C9-490D-8D46-1A4F000740AF}">
      <dgm:prSet/>
      <dgm:spPr/>
      <dgm:t>
        <a:bodyPr/>
        <a:lstStyle/>
        <a:p>
          <a:r>
            <a:rPr lang="en-IN" dirty="0"/>
            <a:t>Project Planning - </a:t>
          </a:r>
          <a:r>
            <a:rPr lang="en-US" dirty="0"/>
            <a:t>Define project scope, objectives, and requirements.</a:t>
          </a:r>
          <a:endParaRPr lang="en-IN" dirty="0"/>
        </a:p>
      </dgm:t>
    </dgm:pt>
    <dgm:pt modelId="{3B515760-663B-485D-8771-55E27E6B75B3}" type="parTrans" cxnId="{C829584A-0CF4-4017-85A6-63224D3B8B69}">
      <dgm:prSet/>
      <dgm:spPr/>
      <dgm:t>
        <a:bodyPr/>
        <a:lstStyle/>
        <a:p>
          <a:endParaRPr lang="en-IN"/>
        </a:p>
      </dgm:t>
    </dgm:pt>
    <dgm:pt modelId="{0855669A-68A5-4C16-A4C2-CB0030364AB0}" type="sibTrans" cxnId="{C829584A-0CF4-4017-85A6-63224D3B8B69}">
      <dgm:prSet/>
      <dgm:spPr/>
      <dgm:t>
        <a:bodyPr/>
        <a:lstStyle/>
        <a:p>
          <a:endParaRPr lang="en-IN"/>
        </a:p>
      </dgm:t>
    </dgm:pt>
    <dgm:pt modelId="{0CD03FB0-F48B-4835-8CD5-CF51241BD761}">
      <dgm:prSet/>
      <dgm:spPr/>
      <dgm:t>
        <a:bodyPr/>
        <a:lstStyle/>
        <a:p>
          <a:r>
            <a:rPr lang="en-US" b="1" dirty="0"/>
            <a:t>MARCH</a:t>
          </a:r>
          <a:endParaRPr lang="en-IN" dirty="0"/>
        </a:p>
      </dgm:t>
    </dgm:pt>
    <dgm:pt modelId="{6637FA7C-AB99-40F8-8FB1-FD6D61DAA672}" type="parTrans" cxnId="{767A9F50-64EC-465F-9205-4FEACC294AE6}">
      <dgm:prSet/>
      <dgm:spPr/>
      <dgm:t>
        <a:bodyPr/>
        <a:lstStyle/>
        <a:p>
          <a:endParaRPr lang="en-IN"/>
        </a:p>
      </dgm:t>
    </dgm:pt>
    <dgm:pt modelId="{C98BE43A-9DC0-4F15-B1A2-BED81DF81CA4}" type="sibTrans" cxnId="{767A9F50-64EC-465F-9205-4FEACC294AE6}">
      <dgm:prSet/>
      <dgm:spPr/>
      <dgm:t>
        <a:bodyPr/>
        <a:lstStyle/>
        <a:p>
          <a:endParaRPr lang="en-IN"/>
        </a:p>
      </dgm:t>
    </dgm:pt>
    <dgm:pt modelId="{D160B1B4-CC0C-4F31-8EC6-E74F57E75845}">
      <dgm:prSet/>
      <dgm:spPr/>
      <dgm:t>
        <a:bodyPr/>
        <a:lstStyle/>
        <a:p>
          <a:r>
            <a:rPr lang="en-IN" dirty="0"/>
            <a:t>Development Setup - </a:t>
          </a:r>
          <a:r>
            <a:rPr lang="en-US" dirty="0"/>
            <a:t>Set up the development environment and tools.</a:t>
          </a:r>
          <a:endParaRPr lang="en-IN" dirty="0"/>
        </a:p>
      </dgm:t>
    </dgm:pt>
    <dgm:pt modelId="{B6DB068F-0A18-47A4-B550-3C90035CFBF1}" type="parTrans" cxnId="{86903535-7CE5-4711-A87C-6FF041AB2817}">
      <dgm:prSet/>
      <dgm:spPr/>
      <dgm:t>
        <a:bodyPr/>
        <a:lstStyle/>
        <a:p>
          <a:endParaRPr lang="en-IN"/>
        </a:p>
      </dgm:t>
    </dgm:pt>
    <dgm:pt modelId="{7A6B16DA-287E-4A1F-B58C-12C8E2943E83}" type="sibTrans" cxnId="{86903535-7CE5-4711-A87C-6FF041AB2817}">
      <dgm:prSet/>
      <dgm:spPr/>
      <dgm:t>
        <a:bodyPr/>
        <a:lstStyle/>
        <a:p>
          <a:endParaRPr lang="en-IN"/>
        </a:p>
      </dgm:t>
    </dgm:pt>
    <dgm:pt modelId="{C51882FA-E7BC-44BD-8EDC-7A24620C299D}">
      <dgm:prSet/>
      <dgm:spPr/>
      <dgm:t>
        <a:bodyPr/>
        <a:lstStyle/>
        <a:p>
          <a:r>
            <a:rPr lang="en-US" b="1" dirty="0"/>
            <a:t>APRIL</a:t>
          </a:r>
          <a:endParaRPr lang="en-IN" b="1" dirty="0"/>
        </a:p>
      </dgm:t>
    </dgm:pt>
    <dgm:pt modelId="{A1390E59-4540-4087-9BA0-75E71050932A}" type="parTrans" cxnId="{2431F840-5064-4D72-972B-D71D0BD854DC}">
      <dgm:prSet/>
      <dgm:spPr/>
      <dgm:t>
        <a:bodyPr/>
        <a:lstStyle/>
        <a:p>
          <a:endParaRPr lang="en-IN"/>
        </a:p>
      </dgm:t>
    </dgm:pt>
    <dgm:pt modelId="{BD8A1C5D-CD75-4172-9637-46E5E473EFE3}" type="sibTrans" cxnId="{2431F840-5064-4D72-972B-D71D0BD854DC}">
      <dgm:prSet/>
      <dgm:spPr/>
      <dgm:t>
        <a:bodyPr/>
        <a:lstStyle/>
        <a:p>
          <a:endParaRPr lang="en-IN"/>
        </a:p>
      </dgm:t>
    </dgm:pt>
    <dgm:pt modelId="{7E0CB7B7-3F17-4DBF-BADF-525853DC69FD}">
      <dgm:prSet/>
      <dgm:spPr/>
      <dgm:t>
        <a:bodyPr/>
        <a:lstStyle/>
        <a:p>
          <a:pPr>
            <a:buSzPct val="130000"/>
            <a:buFont typeface="Arial" panose="020B0604020202020204" pitchFamily="34" charset="0"/>
            <a:buChar char="•"/>
          </a:pPr>
          <a:r>
            <a:rPr lang="en-IN" dirty="0"/>
            <a:t>Integration - </a:t>
          </a:r>
          <a:r>
            <a:rPr lang="en-US" dirty="0"/>
            <a:t>Integrate third-party tools and implement security measures.</a:t>
          </a:r>
          <a:endParaRPr lang="en-IN" dirty="0"/>
        </a:p>
      </dgm:t>
    </dgm:pt>
    <dgm:pt modelId="{4CC836DA-B28E-48E2-8F31-5D1B09F23B4A}" type="parTrans" cxnId="{CDFFA8F2-7541-4968-9336-C97331606E1B}">
      <dgm:prSet/>
      <dgm:spPr/>
      <dgm:t>
        <a:bodyPr/>
        <a:lstStyle/>
        <a:p>
          <a:endParaRPr lang="en-IN"/>
        </a:p>
      </dgm:t>
    </dgm:pt>
    <dgm:pt modelId="{1C602F4E-C074-457F-8EBF-AFCCEF772548}" type="sibTrans" cxnId="{CDFFA8F2-7541-4968-9336-C97331606E1B}">
      <dgm:prSet/>
      <dgm:spPr/>
      <dgm:t>
        <a:bodyPr/>
        <a:lstStyle/>
        <a:p>
          <a:endParaRPr lang="en-IN"/>
        </a:p>
      </dgm:t>
    </dgm:pt>
    <dgm:pt modelId="{992257CB-D347-43C1-BA50-A9F40C1F96FE}">
      <dgm:prSet/>
      <dgm:spPr/>
      <dgm:t>
        <a:bodyPr/>
        <a:lstStyle/>
        <a:p>
          <a:r>
            <a:rPr lang="en-US" b="1" dirty="0"/>
            <a:t>MAY</a:t>
          </a:r>
          <a:endParaRPr lang="en-IN" dirty="0"/>
        </a:p>
      </dgm:t>
    </dgm:pt>
    <dgm:pt modelId="{784CA78F-81C6-4308-B651-B4C00B14219A}" type="parTrans" cxnId="{BDC67D20-2D2F-4CBF-8FB3-7A6F136229E6}">
      <dgm:prSet/>
      <dgm:spPr/>
      <dgm:t>
        <a:bodyPr/>
        <a:lstStyle/>
        <a:p>
          <a:endParaRPr lang="en-IN"/>
        </a:p>
      </dgm:t>
    </dgm:pt>
    <dgm:pt modelId="{8509DF62-3317-49C8-9B2B-2706CFE23A28}" type="sibTrans" cxnId="{BDC67D20-2D2F-4CBF-8FB3-7A6F136229E6}">
      <dgm:prSet/>
      <dgm:spPr/>
      <dgm:t>
        <a:bodyPr/>
        <a:lstStyle/>
        <a:p>
          <a:endParaRPr lang="en-IN"/>
        </a:p>
      </dgm:t>
    </dgm:pt>
    <dgm:pt modelId="{45457C47-3BC3-4B8A-9F09-80D40D01FDE2}">
      <dgm:prSet/>
      <dgm:spPr/>
      <dgm:t>
        <a:bodyPr/>
        <a:lstStyle/>
        <a:p>
          <a:r>
            <a:rPr lang="en-IN" dirty="0"/>
            <a:t>User Training - </a:t>
          </a:r>
          <a:r>
            <a:rPr lang="en-US" dirty="0"/>
            <a:t>Develop training materials and conduct user training sessions.</a:t>
          </a:r>
          <a:endParaRPr lang="en-IN" dirty="0"/>
        </a:p>
      </dgm:t>
    </dgm:pt>
    <dgm:pt modelId="{9C7DF0B2-1F4C-48F3-BDC3-664646875C91}" type="parTrans" cxnId="{559CBEB6-19EE-441D-9B94-728896532B8C}">
      <dgm:prSet/>
      <dgm:spPr/>
      <dgm:t>
        <a:bodyPr/>
        <a:lstStyle/>
        <a:p>
          <a:endParaRPr lang="en-IN"/>
        </a:p>
      </dgm:t>
    </dgm:pt>
    <dgm:pt modelId="{F029B036-87A1-49B3-947B-8252787527DF}" type="sibTrans" cxnId="{559CBEB6-19EE-441D-9B94-728896532B8C}">
      <dgm:prSet/>
      <dgm:spPr/>
      <dgm:t>
        <a:bodyPr/>
        <a:lstStyle/>
        <a:p>
          <a:endParaRPr lang="en-IN"/>
        </a:p>
      </dgm:t>
    </dgm:pt>
    <dgm:pt modelId="{0B527C9D-A3A1-42F7-93B0-1764264DD03D}">
      <dgm:prSet/>
      <dgm:spPr/>
      <dgm:t>
        <a:bodyPr/>
        <a:lstStyle/>
        <a:p>
          <a:r>
            <a:rPr lang="en-IN" dirty="0"/>
            <a:t>Design Phase - </a:t>
          </a:r>
          <a:r>
            <a:rPr lang="en-US" dirty="0"/>
            <a:t>Create wireframes and design the user interface.</a:t>
          </a:r>
          <a:endParaRPr lang="en-IN" dirty="0"/>
        </a:p>
      </dgm:t>
    </dgm:pt>
    <dgm:pt modelId="{8CAA5590-0992-4960-AE32-C75D490B33A8}" type="parTrans" cxnId="{60E4FD0B-CB94-46E3-BDC6-4AC35F412E47}">
      <dgm:prSet/>
      <dgm:spPr/>
      <dgm:t>
        <a:bodyPr/>
        <a:lstStyle/>
        <a:p>
          <a:endParaRPr lang="en-IN"/>
        </a:p>
      </dgm:t>
    </dgm:pt>
    <dgm:pt modelId="{AB76F81F-DA41-4B4D-83FB-A3A2176789A3}" type="sibTrans" cxnId="{60E4FD0B-CB94-46E3-BDC6-4AC35F412E47}">
      <dgm:prSet/>
      <dgm:spPr/>
      <dgm:t>
        <a:bodyPr/>
        <a:lstStyle/>
        <a:p>
          <a:endParaRPr lang="en-IN"/>
        </a:p>
      </dgm:t>
    </dgm:pt>
    <dgm:pt modelId="{C08E64E4-A563-4BDC-ACC3-994A11422A74}">
      <dgm:prSet/>
      <dgm:spPr/>
      <dgm:t>
        <a:bodyPr/>
        <a:lstStyle/>
        <a:p>
          <a:r>
            <a:rPr lang="en-IN" dirty="0"/>
            <a:t>Core Development - Develop core features (assignment management, analytics).</a:t>
          </a:r>
        </a:p>
      </dgm:t>
    </dgm:pt>
    <dgm:pt modelId="{0B15FDEC-0EE7-4FAD-AD3A-F5FC0FB4E49E}" type="parTrans" cxnId="{2EE4239E-5E10-47EC-8692-634946F119A5}">
      <dgm:prSet/>
      <dgm:spPr/>
      <dgm:t>
        <a:bodyPr/>
        <a:lstStyle/>
        <a:p>
          <a:endParaRPr lang="en-IN"/>
        </a:p>
      </dgm:t>
    </dgm:pt>
    <dgm:pt modelId="{528B6DE3-CF82-4A31-9A8A-49F556C1ABA9}" type="sibTrans" cxnId="{2EE4239E-5E10-47EC-8692-634946F119A5}">
      <dgm:prSet/>
      <dgm:spPr/>
      <dgm:t>
        <a:bodyPr/>
        <a:lstStyle/>
        <a:p>
          <a:endParaRPr lang="en-IN"/>
        </a:p>
      </dgm:t>
    </dgm:pt>
    <dgm:pt modelId="{34B9819B-B591-4406-80CC-8F7519A14FD2}">
      <dgm:prSet/>
      <dgm:spPr/>
      <dgm:t>
        <a:bodyPr/>
        <a:lstStyle/>
        <a:p>
          <a:r>
            <a:rPr lang="en-IN" dirty="0"/>
            <a:t>Launch and Feedback - </a:t>
          </a:r>
          <a:r>
            <a:rPr lang="en-US" dirty="0"/>
            <a:t>Officially launch the platform and gather user feedback for improvements.</a:t>
          </a:r>
          <a:endParaRPr lang="en-IN" dirty="0"/>
        </a:p>
      </dgm:t>
    </dgm:pt>
    <dgm:pt modelId="{85944CF2-75A7-44E0-8BD2-57E14A0B2819}" type="parTrans" cxnId="{C71FEBF9-658F-4655-8CF5-73B2270C22EF}">
      <dgm:prSet/>
      <dgm:spPr/>
      <dgm:t>
        <a:bodyPr/>
        <a:lstStyle/>
        <a:p>
          <a:endParaRPr lang="en-IN"/>
        </a:p>
      </dgm:t>
    </dgm:pt>
    <dgm:pt modelId="{16866BD4-E1DE-4638-9D81-ADE6AF470CA6}" type="sibTrans" cxnId="{C71FEBF9-658F-4655-8CF5-73B2270C22EF}">
      <dgm:prSet/>
      <dgm:spPr/>
      <dgm:t>
        <a:bodyPr/>
        <a:lstStyle/>
        <a:p>
          <a:endParaRPr lang="en-IN"/>
        </a:p>
      </dgm:t>
    </dgm:pt>
    <dgm:pt modelId="{7069B5A5-614C-4E0D-AED0-699398A5F293}">
      <dgm:prSet/>
      <dgm:spPr/>
      <dgm:t>
        <a:bodyPr/>
        <a:lstStyle/>
        <a:p>
          <a:pPr>
            <a:buSzPct val="130000"/>
            <a:buFont typeface="Arial" panose="020B0604020202020204" pitchFamily="34" charset="0"/>
            <a:buChar char="•"/>
          </a:pPr>
          <a:r>
            <a:rPr lang="en-IN" dirty="0"/>
            <a:t>Testing Phase - </a:t>
          </a:r>
          <a:r>
            <a:rPr lang="en-US" dirty="0"/>
            <a:t>Conduct thorough testing (unit, integration, user acceptance).</a:t>
          </a:r>
          <a:endParaRPr lang="en-IN" dirty="0"/>
        </a:p>
      </dgm:t>
    </dgm:pt>
    <dgm:pt modelId="{30787BA0-24A3-48CF-965F-2F6CA78ABFF5}" type="parTrans" cxnId="{516F1C53-BFAC-4713-8FA6-D4359EB87492}">
      <dgm:prSet/>
      <dgm:spPr/>
      <dgm:t>
        <a:bodyPr/>
        <a:lstStyle/>
        <a:p>
          <a:endParaRPr lang="en-IN"/>
        </a:p>
      </dgm:t>
    </dgm:pt>
    <dgm:pt modelId="{87430344-CF36-4AEF-96F3-D81B0DB93591}" type="sibTrans" cxnId="{516F1C53-BFAC-4713-8FA6-D4359EB87492}">
      <dgm:prSet/>
      <dgm:spPr/>
      <dgm:t>
        <a:bodyPr/>
        <a:lstStyle/>
        <a:p>
          <a:endParaRPr lang="en-IN"/>
        </a:p>
      </dgm:t>
    </dgm:pt>
    <dgm:pt modelId="{DEC3F7BC-44F4-4145-908C-A40FB5150D66}" type="pres">
      <dgm:prSet presAssocID="{64D19D19-C94F-44C0-BF90-723C743BFDDF}" presName="linearFlow" presStyleCnt="0">
        <dgm:presLayoutVars>
          <dgm:dir/>
          <dgm:animLvl val="lvl"/>
          <dgm:resizeHandles val="exact"/>
        </dgm:presLayoutVars>
      </dgm:prSet>
      <dgm:spPr/>
    </dgm:pt>
    <dgm:pt modelId="{032DB4D4-CF19-4007-980E-214265B58A9A}" type="pres">
      <dgm:prSet presAssocID="{DE17B704-A83E-4549-9230-3CFF9147490B}" presName="composite" presStyleCnt="0"/>
      <dgm:spPr/>
    </dgm:pt>
    <dgm:pt modelId="{B1AD6A3C-85D5-4259-A588-8E36B4F69C6E}" type="pres">
      <dgm:prSet presAssocID="{DE17B704-A83E-4549-9230-3CFF9147490B}" presName="parentText" presStyleLbl="alignNode1" presStyleIdx="0" presStyleCnt="4">
        <dgm:presLayoutVars>
          <dgm:chMax val="1"/>
          <dgm:bulletEnabled val="1"/>
        </dgm:presLayoutVars>
      </dgm:prSet>
      <dgm:spPr/>
    </dgm:pt>
    <dgm:pt modelId="{A6467ED6-9E0D-43CA-B4C9-A957F36F0B94}" type="pres">
      <dgm:prSet presAssocID="{DE17B704-A83E-4549-9230-3CFF9147490B}" presName="descendantText" presStyleLbl="alignAcc1" presStyleIdx="0" presStyleCnt="4">
        <dgm:presLayoutVars>
          <dgm:bulletEnabled val="1"/>
        </dgm:presLayoutVars>
      </dgm:prSet>
      <dgm:spPr/>
    </dgm:pt>
    <dgm:pt modelId="{7933C6A4-B283-426B-9993-1ADDBAD6F141}" type="pres">
      <dgm:prSet presAssocID="{A0C54C54-0E77-44AC-B362-CE57FE7A512A}" presName="sp" presStyleCnt="0"/>
      <dgm:spPr/>
    </dgm:pt>
    <dgm:pt modelId="{845B6620-5845-4105-9FAA-64270B334E57}" type="pres">
      <dgm:prSet presAssocID="{0CD03FB0-F48B-4835-8CD5-CF51241BD761}" presName="composite" presStyleCnt="0"/>
      <dgm:spPr/>
    </dgm:pt>
    <dgm:pt modelId="{9D25FC7C-B69D-4576-A70B-118985B3D7F2}" type="pres">
      <dgm:prSet presAssocID="{0CD03FB0-F48B-4835-8CD5-CF51241BD761}" presName="parentText" presStyleLbl="alignNode1" presStyleIdx="1" presStyleCnt="4">
        <dgm:presLayoutVars>
          <dgm:chMax val="1"/>
          <dgm:bulletEnabled val="1"/>
        </dgm:presLayoutVars>
      </dgm:prSet>
      <dgm:spPr/>
    </dgm:pt>
    <dgm:pt modelId="{BBADB1DE-4518-4072-AE53-6C4E6CACE0EF}" type="pres">
      <dgm:prSet presAssocID="{0CD03FB0-F48B-4835-8CD5-CF51241BD761}" presName="descendantText" presStyleLbl="alignAcc1" presStyleIdx="1" presStyleCnt="4">
        <dgm:presLayoutVars>
          <dgm:bulletEnabled val="1"/>
        </dgm:presLayoutVars>
      </dgm:prSet>
      <dgm:spPr/>
    </dgm:pt>
    <dgm:pt modelId="{BE3166A7-526C-4477-9317-BADEC8091E47}" type="pres">
      <dgm:prSet presAssocID="{C98BE43A-9DC0-4F15-B1A2-BED81DF81CA4}" presName="sp" presStyleCnt="0"/>
      <dgm:spPr/>
    </dgm:pt>
    <dgm:pt modelId="{99E82A3A-748E-48D2-973C-420835624430}" type="pres">
      <dgm:prSet presAssocID="{C51882FA-E7BC-44BD-8EDC-7A24620C299D}" presName="composite" presStyleCnt="0"/>
      <dgm:spPr/>
    </dgm:pt>
    <dgm:pt modelId="{B90BCD1A-C837-44E8-8731-ADECE40E1615}" type="pres">
      <dgm:prSet presAssocID="{C51882FA-E7BC-44BD-8EDC-7A24620C299D}" presName="parentText" presStyleLbl="alignNode1" presStyleIdx="2" presStyleCnt="4">
        <dgm:presLayoutVars>
          <dgm:chMax val="1"/>
          <dgm:bulletEnabled val="1"/>
        </dgm:presLayoutVars>
      </dgm:prSet>
      <dgm:spPr/>
    </dgm:pt>
    <dgm:pt modelId="{B3289044-C959-44BF-8E14-3C96CF961122}" type="pres">
      <dgm:prSet presAssocID="{C51882FA-E7BC-44BD-8EDC-7A24620C299D}" presName="descendantText" presStyleLbl="alignAcc1" presStyleIdx="2" presStyleCnt="4">
        <dgm:presLayoutVars>
          <dgm:bulletEnabled val="1"/>
        </dgm:presLayoutVars>
      </dgm:prSet>
      <dgm:spPr/>
    </dgm:pt>
    <dgm:pt modelId="{F6475EAF-BB84-494E-9C18-BD20D97DFABD}" type="pres">
      <dgm:prSet presAssocID="{BD8A1C5D-CD75-4172-9637-46E5E473EFE3}" presName="sp" presStyleCnt="0"/>
      <dgm:spPr/>
    </dgm:pt>
    <dgm:pt modelId="{AB9C927A-6096-4396-B0C8-441E22267DB4}" type="pres">
      <dgm:prSet presAssocID="{992257CB-D347-43C1-BA50-A9F40C1F96FE}" presName="composite" presStyleCnt="0"/>
      <dgm:spPr/>
    </dgm:pt>
    <dgm:pt modelId="{62C4795B-4D37-41B0-9919-50E1DBAFD985}" type="pres">
      <dgm:prSet presAssocID="{992257CB-D347-43C1-BA50-A9F40C1F96FE}" presName="parentText" presStyleLbl="alignNode1" presStyleIdx="3" presStyleCnt="4">
        <dgm:presLayoutVars>
          <dgm:chMax val="1"/>
          <dgm:bulletEnabled val="1"/>
        </dgm:presLayoutVars>
      </dgm:prSet>
      <dgm:spPr/>
    </dgm:pt>
    <dgm:pt modelId="{40873D2E-0DD5-48D9-A14F-9913DC24F66B}" type="pres">
      <dgm:prSet presAssocID="{992257CB-D347-43C1-BA50-A9F40C1F96FE}" presName="descendantText" presStyleLbl="alignAcc1" presStyleIdx="3" presStyleCnt="4">
        <dgm:presLayoutVars>
          <dgm:bulletEnabled val="1"/>
        </dgm:presLayoutVars>
      </dgm:prSet>
      <dgm:spPr/>
    </dgm:pt>
  </dgm:ptLst>
  <dgm:cxnLst>
    <dgm:cxn modelId="{52981C00-953A-41AA-9E89-7EC22EF7E728}" type="presOf" srcId="{0CD03FB0-F48B-4835-8CD5-CF51241BD761}" destId="{9D25FC7C-B69D-4576-A70B-118985B3D7F2}" srcOrd="0" destOrd="0" presId="urn:microsoft.com/office/officeart/2005/8/layout/chevron2"/>
    <dgm:cxn modelId="{60E4FD0B-CB94-46E3-BDC6-4AC35F412E47}" srcId="{DE17B704-A83E-4549-9230-3CFF9147490B}" destId="{0B527C9D-A3A1-42F7-93B0-1764264DD03D}" srcOrd="1" destOrd="0" parTransId="{8CAA5590-0992-4960-AE32-C75D490B33A8}" sibTransId="{AB76F81F-DA41-4B4D-83FB-A3A2176789A3}"/>
    <dgm:cxn modelId="{5CB1C50F-0D95-49AB-B807-3E4C1EB8D5BB}" type="presOf" srcId="{64D19D19-C94F-44C0-BF90-723C743BFDDF}" destId="{DEC3F7BC-44F4-4145-908C-A40FB5150D66}" srcOrd="0" destOrd="0" presId="urn:microsoft.com/office/officeart/2005/8/layout/chevron2"/>
    <dgm:cxn modelId="{BDC67D20-2D2F-4CBF-8FB3-7A6F136229E6}" srcId="{64D19D19-C94F-44C0-BF90-723C743BFDDF}" destId="{992257CB-D347-43C1-BA50-A9F40C1F96FE}" srcOrd="3" destOrd="0" parTransId="{784CA78F-81C6-4308-B651-B4C00B14219A}" sibTransId="{8509DF62-3317-49C8-9B2B-2706CFE23A28}"/>
    <dgm:cxn modelId="{C39C392E-D95C-4E98-9783-4D3949E7657B}" type="presOf" srcId="{7E0CB7B7-3F17-4DBF-BADF-525853DC69FD}" destId="{B3289044-C959-44BF-8E14-3C96CF961122}" srcOrd="0" destOrd="0" presId="urn:microsoft.com/office/officeart/2005/8/layout/chevron2"/>
    <dgm:cxn modelId="{86903535-7CE5-4711-A87C-6FF041AB2817}" srcId="{0CD03FB0-F48B-4835-8CD5-CF51241BD761}" destId="{D160B1B4-CC0C-4F31-8EC6-E74F57E75845}" srcOrd="0" destOrd="0" parTransId="{B6DB068F-0A18-47A4-B550-3C90035CFBF1}" sibTransId="{7A6B16DA-287E-4A1F-B58C-12C8E2943E83}"/>
    <dgm:cxn modelId="{74103F3D-03EE-41A7-8359-BD4C48FB9D29}" type="presOf" srcId="{C51882FA-E7BC-44BD-8EDC-7A24620C299D}" destId="{B90BCD1A-C837-44E8-8731-ADECE40E1615}" srcOrd="0" destOrd="0" presId="urn:microsoft.com/office/officeart/2005/8/layout/chevron2"/>
    <dgm:cxn modelId="{2431F840-5064-4D72-972B-D71D0BD854DC}" srcId="{64D19D19-C94F-44C0-BF90-723C743BFDDF}" destId="{C51882FA-E7BC-44BD-8EDC-7A24620C299D}" srcOrd="2" destOrd="0" parTransId="{A1390E59-4540-4087-9BA0-75E71050932A}" sibTransId="{BD8A1C5D-CD75-4172-9637-46E5E473EFE3}"/>
    <dgm:cxn modelId="{C829584A-0CF4-4017-85A6-63224D3B8B69}" srcId="{DE17B704-A83E-4549-9230-3CFF9147490B}" destId="{98F67B59-93C9-490D-8D46-1A4F000740AF}" srcOrd="0" destOrd="0" parTransId="{3B515760-663B-485D-8771-55E27E6B75B3}" sibTransId="{0855669A-68A5-4C16-A4C2-CB0030364AB0}"/>
    <dgm:cxn modelId="{5D355B4C-988B-4F7F-A2F4-2C4A947A6975}" type="presOf" srcId="{45457C47-3BC3-4B8A-9F09-80D40D01FDE2}" destId="{40873D2E-0DD5-48D9-A14F-9913DC24F66B}" srcOrd="0" destOrd="0" presId="urn:microsoft.com/office/officeart/2005/8/layout/chevron2"/>
    <dgm:cxn modelId="{F199656F-C116-4CC0-8388-403794E2AA20}" type="presOf" srcId="{34B9819B-B591-4406-80CC-8F7519A14FD2}" destId="{40873D2E-0DD5-48D9-A14F-9913DC24F66B}" srcOrd="0" destOrd="1" presId="urn:microsoft.com/office/officeart/2005/8/layout/chevron2"/>
    <dgm:cxn modelId="{767A9F50-64EC-465F-9205-4FEACC294AE6}" srcId="{64D19D19-C94F-44C0-BF90-723C743BFDDF}" destId="{0CD03FB0-F48B-4835-8CD5-CF51241BD761}" srcOrd="1" destOrd="0" parTransId="{6637FA7C-AB99-40F8-8FB1-FD6D61DAA672}" sibTransId="{C98BE43A-9DC0-4F15-B1A2-BED81DF81CA4}"/>
    <dgm:cxn modelId="{74374352-9178-4B1B-9049-5ED04FB3782D}" type="presOf" srcId="{0B527C9D-A3A1-42F7-93B0-1764264DD03D}" destId="{A6467ED6-9E0D-43CA-B4C9-A957F36F0B94}" srcOrd="0" destOrd="1" presId="urn:microsoft.com/office/officeart/2005/8/layout/chevron2"/>
    <dgm:cxn modelId="{516F1C53-BFAC-4713-8FA6-D4359EB87492}" srcId="{C51882FA-E7BC-44BD-8EDC-7A24620C299D}" destId="{7069B5A5-614C-4E0D-AED0-699398A5F293}" srcOrd="1" destOrd="0" parTransId="{30787BA0-24A3-48CF-965F-2F6CA78ABFF5}" sibTransId="{87430344-CF36-4AEF-96F3-D81B0DB93591}"/>
    <dgm:cxn modelId="{DF372B7A-40D9-42ED-85D7-85B45DEB3CF8}" srcId="{64D19D19-C94F-44C0-BF90-723C743BFDDF}" destId="{DE17B704-A83E-4549-9230-3CFF9147490B}" srcOrd="0" destOrd="0" parTransId="{EB6881C3-B689-425E-93B0-E41497FA3CEE}" sibTransId="{A0C54C54-0E77-44AC-B362-CE57FE7A512A}"/>
    <dgm:cxn modelId="{ABE3ED7B-3844-4E7C-9D09-BFE21868CD7D}" type="presOf" srcId="{D160B1B4-CC0C-4F31-8EC6-E74F57E75845}" destId="{BBADB1DE-4518-4072-AE53-6C4E6CACE0EF}" srcOrd="0" destOrd="0" presId="urn:microsoft.com/office/officeart/2005/8/layout/chevron2"/>
    <dgm:cxn modelId="{6157169D-9574-442E-B533-9253000C112C}" type="presOf" srcId="{C08E64E4-A563-4BDC-ACC3-994A11422A74}" destId="{BBADB1DE-4518-4072-AE53-6C4E6CACE0EF}" srcOrd="0" destOrd="1" presId="urn:microsoft.com/office/officeart/2005/8/layout/chevron2"/>
    <dgm:cxn modelId="{2EE4239E-5E10-47EC-8692-634946F119A5}" srcId="{0CD03FB0-F48B-4835-8CD5-CF51241BD761}" destId="{C08E64E4-A563-4BDC-ACC3-994A11422A74}" srcOrd="1" destOrd="0" parTransId="{0B15FDEC-0EE7-4FAD-AD3A-F5FC0FB4E49E}" sibTransId="{528B6DE3-CF82-4A31-9A8A-49F556C1ABA9}"/>
    <dgm:cxn modelId="{CCF54AA4-9A96-4747-91CC-973B787051AA}" type="presOf" srcId="{98F67B59-93C9-490D-8D46-1A4F000740AF}" destId="{A6467ED6-9E0D-43CA-B4C9-A957F36F0B94}" srcOrd="0" destOrd="0" presId="urn:microsoft.com/office/officeart/2005/8/layout/chevron2"/>
    <dgm:cxn modelId="{559CBEB6-19EE-441D-9B94-728896532B8C}" srcId="{992257CB-D347-43C1-BA50-A9F40C1F96FE}" destId="{45457C47-3BC3-4B8A-9F09-80D40D01FDE2}" srcOrd="0" destOrd="0" parTransId="{9C7DF0B2-1F4C-48F3-BDC3-664646875C91}" sibTransId="{F029B036-87A1-49B3-947B-8252787527DF}"/>
    <dgm:cxn modelId="{3CBD0FD0-549A-4074-AF74-64E4ED11BA76}" type="presOf" srcId="{992257CB-D347-43C1-BA50-A9F40C1F96FE}" destId="{62C4795B-4D37-41B0-9919-50E1DBAFD985}" srcOrd="0" destOrd="0" presId="urn:microsoft.com/office/officeart/2005/8/layout/chevron2"/>
    <dgm:cxn modelId="{2C8F9FEB-506C-4856-9541-477B9DCBDE16}" type="presOf" srcId="{DE17B704-A83E-4549-9230-3CFF9147490B}" destId="{B1AD6A3C-85D5-4259-A588-8E36B4F69C6E}" srcOrd="0" destOrd="0" presId="urn:microsoft.com/office/officeart/2005/8/layout/chevron2"/>
    <dgm:cxn modelId="{CDFFA8F2-7541-4968-9336-C97331606E1B}" srcId="{C51882FA-E7BC-44BD-8EDC-7A24620C299D}" destId="{7E0CB7B7-3F17-4DBF-BADF-525853DC69FD}" srcOrd="0" destOrd="0" parTransId="{4CC836DA-B28E-48E2-8F31-5D1B09F23B4A}" sibTransId="{1C602F4E-C074-457F-8EBF-AFCCEF772548}"/>
    <dgm:cxn modelId="{C71FEBF9-658F-4655-8CF5-73B2270C22EF}" srcId="{992257CB-D347-43C1-BA50-A9F40C1F96FE}" destId="{34B9819B-B591-4406-80CC-8F7519A14FD2}" srcOrd="1" destOrd="0" parTransId="{85944CF2-75A7-44E0-8BD2-57E14A0B2819}" sibTransId="{16866BD4-E1DE-4638-9D81-ADE6AF470CA6}"/>
    <dgm:cxn modelId="{2B4DC8FE-8BA6-4062-8EF8-3688D323CDE4}" type="presOf" srcId="{7069B5A5-614C-4E0D-AED0-699398A5F293}" destId="{B3289044-C959-44BF-8E14-3C96CF961122}" srcOrd="0" destOrd="1" presId="urn:microsoft.com/office/officeart/2005/8/layout/chevron2"/>
    <dgm:cxn modelId="{2CA2400C-09B0-4199-890E-FE0E2279C776}" type="presParOf" srcId="{DEC3F7BC-44F4-4145-908C-A40FB5150D66}" destId="{032DB4D4-CF19-4007-980E-214265B58A9A}" srcOrd="0" destOrd="0" presId="urn:microsoft.com/office/officeart/2005/8/layout/chevron2"/>
    <dgm:cxn modelId="{5E56FD03-16CE-48FB-B97A-E436198B3FBA}" type="presParOf" srcId="{032DB4D4-CF19-4007-980E-214265B58A9A}" destId="{B1AD6A3C-85D5-4259-A588-8E36B4F69C6E}" srcOrd="0" destOrd="0" presId="urn:microsoft.com/office/officeart/2005/8/layout/chevron2"/>
    <dgm:cxn modelId="{2E129DDF-D4C1-4035-8ABB-6DFF030596FD}" type="presParOf" srcId="{032DB4D4-CF19-4007-980E-214265B58A9A}" destId="{A6467ED6-9E0D-43CA-B4C9-A957F36F0B94}" srcOrd="1" destOrd="0" presId="urn:microsoft.com/office/officeart/2005/8/layout/chevron2"/>
    <dgm:cxn modelId="{DA3739BC-5698-4F91-8292-A4D783B36EC9}" type="presParOf" srcId="{DEC3F7BC-44F4-4145-908C-A40FB5150D66}" destId="{7933C6A4-B283-426B-9993-1ADDBAD6F141}" srcOrd="1" destOrd="0" presId="urn:microsoft.com/office/officeart/2005/8/layout/chevron2"/>
    <dgm:cxn modelId="{779C8AB0-1539-438A-A77F-2E3BE14A52EE}" type="presParOf" srcId="{DEC3F7BC-44F4-4145-908C-A40FB5150D66}" destId="{845B6620-5845-4105-9FAA-64270B334E57}" srcOrd="2" destOrd="0" presId="urn:microsoft.com/office/officeart/2005/8/layout/chevron2"/>
    <dgm:cxn modelId="{9D7ED287-6EEC-4B60-9BA4-B1DAE954F56F}" type="presParOf" srcId="{845B6620-5845-4105-9FAA-64270B334E57}" destId="{9D25FC7C-B69D-4576-A70B-118985B3D7F2}" srcOrd="0" destOrd="0" presId="urn:microsoft.com/office/officeart/2005/8/layout/chevron2"/>
    <dgm:cxn modelId="{23312736-E4C2-4704-BE28-606544C884F5}" type="presParOf" srcId="{845B6620-5845-4105-9FAA-64270B334E57}" destId="{BBADB1DE-4518-4072-AE53-6C4E6CACE0EF}" srcOrd="1" destOrd="0" presId="urn:microsoft.com/office/officeart/2005/8/layout/chevron2"/>
    <dgm:cxn modelId="{57644B20-044D-46D1-AEC3-1B584384D348}" type="presParOf" srcId="{DEC3F7BC-44F4-4145-908C-A40FB5150D66}" destId="{BE3166A7-526C-4477-9317-BADEC8091E47}" srcOrd="3" destOrd="0" presId="urn:microsoft.com/office/officeart/2005/8/layout/chevron2"/>
    <dgm:cxn modelId="{FCCCC6EE-78ED-4A16-B7DE-8C27C443589E}" type="presParOf" srcId="{DEC3F7BC-44F4-4145-908C-A40FB5150D66}" destId="{99E82A3A-748E-48D2-973C-420835624430}" srcOrd="4" destOrd="0" presId="urn:microsoft.com/office/officeart/2005/8/layout/chevron2"/>
    <dgm:cxn modelId="{5CD65042-FA35-436A-8059-D437B3DF5A50}" type="presParOf" srcId="{99E82A3A-748E-48D2-973C-420835624430}" destId="{B90BCD1A-C837-44E8-8731-ADECE40E1615}" srcOrd="0" destOrd="0" presId="urn:microsoft.com/office/officeart/2005/8/layout/chevron2"/>
    <dgm:cxn modelId="{F824C3C7-508A-410C-B330-C75BE6DA8E5A}" type="presParOf" srcId="{99E82A3A-748E-48D2-973C-420835624430}" destId="{B3289044-C959-44BF-8E14-3C96CF961122}" srcOrd="1" destOrd="0" presId="urn:microsoft.com/office/officeart/2005/8/layout/chevron2"/>
    <dgm:cxn modelId="{57EE67C8-692C-4246-ABC7-2A71EBF3609D}" type="presParOf" srcId="{DEC3F7BC-44F4-4145-908C-A40FB5150D66}" destId="{F6475EAF-BB84-494E-9C18-BD20D97DFABD}" srcOrd="5" destOrd="0" presId="urn:microsoft.com/office/officeart/2005/8/layout/chevron2"/>
    <dgm:cxn modelId="{06961637-BB35-4C5E-A90A-17AC32E763E5}" type="presParOf" srcId="{DEC3F7BC-44F4-4145-908C-A40FB5150D66}" destId="{AB9C927A-6096-4396-B0C8-441E22267DB4}" srcOrd="6" destOrd="0" presId="urn:microsoft.com/office/officeart/2005/8/layout/chevron2"/>
    <dgm:cxn modelId="{CAC3D618-E3EE-47C9-BDE0-081E7731D994}" type="presParOf" srcId="{AB9C927A-6096-4396-B0C8-441E22267DB4}" destId="{62C4795B-4D37-41B0-9919-50E1DBAFD985}" srcOrd="0" destOrd="0" presId="urn:microsoft.com/office/officeart/2005/8/layout/chevron2"/>
    <dgm:cxn modelId="{477F3341-3C1E-47C7-AF5D-2CC69D2493CC}" type="presParOf" srcId="{AB9C927A-6096-4396-B0C8-441E22267DB4}" destId="{40873D2E-0DD5-48D9-A14F-9913DC24F66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AD6A3C-85D5-4259-A588-8E36B4F69C6E}">
      <dsp:nvSpPr>
        <dsp:cNvPr id="0" name=""/>
        <dsp:cNvSpPr/>
      </dsp:nvSpPr>
      <dsp:spPr>
        <a:xfrm rot="5400000">
          <a:off x="-198953" y="203176"/>
          <a:ext cx="1326356" cy="92844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FEBRUARY</a:t>
          </a:r>
          <a:endParaRPr lang="en-IN" sz="1600" kern="1200" dirty="0"/>
        </a:p>
      </dsp:txBody>
      <dsp:txXfrm rot="-5400000">
        <a:off x="1" y="468448"/>
        <a:ext cx="928449" cy="397907"/>
      </dsp:txXfrm>
    </dsp:sp>
    <dsp:sp modelId="{A6467ED6-9E0D-43CA-B4C9-A957F36F0B94}">
      <dsp:nvSpPr>
        <dsp:cNvPr id="0" name=""/>
        <dsp:cNvSpPr/>
      </dsp:nvSpPr>
      <dsp:spPr>
        <a:xfrm rot="5400000">
          <a:off x="4109858" y="-3177186"/>
          <a:ext cx="862131" cy="72249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700" kern="1200" dirty="0"/>
            <a:t>Project Planning - </a:t>
          </a:r>
          <a:r>
            <a:rPr lang="en-US" sz="1700" kern="1200" dirty="0"/>
            <a:t>Define project scope, objectives, and requirements.</a:t>
          </a:r>
          <a:endParaRPr lang="en-IN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700" kern="1200" dirty="0"/>
            <a:t>Design Phase - </a:t>
          </a:r>
          <a:r>
            <a:rPr lang="en-US" sz="1700" kern="1200" dirty="0"/>
            <a:t>Create wireframes and design the user interface.</a:t>
          </a:r>
          <a:endParaRPr lang="en-IN" sz="1700" kern="1200" dirty="0"/>
        </a:p>
      </dsp:txBody>
      <dsp:txXfrm rot="-5400000">
        <a:off x="928449" y="46309"/>
        <a:ext cx="7182864" cy="777959"/>
      </dsp:txXfrm>
    </dsp:sp>
    <dsp:sp modelId="{9D25FC7C-B69D-4576-A70B-118985B3D7F2}">
      <dsp:nvSpPr>
        <dsp:cNvPr id="0" name=""/>
        <dsp:cNvSpPr/>
      </dsp:nvSpPr>
      <dsp:spPr>
        <a:xfrm rot="5400000">
          <a:off x="-198953" y="1383842"/>
          <a:ext cx="1326356" cy="92844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MARCH</a:t>
          </a:r>
          <a:endParaRPr lang="en-IN" sz="1600" kern="1200" dirty="0"/>
        </a:p>
      </dsp:txBody>
      <dsp:txXfrm rot="-5400000">
        <a:off x="1" y="1649114"/>
        <a:ext cx="928449" cy="397907"/>
      </dsp:txXfrm>
    </dsp:sp>
    <dsp:sp modelId="{BBADB1DE-4518-4072-AE53-6C4E6CACE0EF}">
      <dsp:nvSpPr>
        <dsp:cNvPr id="0" name=""/>
        <dsp:cNvSpPr/>
      </dsp:nvSpPr>
      <dsp:spPr>
        <a:xfrm rot="5400000">
          <a:off x="4109858" y="-1996520"/>
          <a:ext cx="862131" cy="72249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700" kern="1200" dirty="0"/>
            <a:t>Development Setup - </a:t>
          </a:r>
          <a:r>
            <a:rPr lang="en-US" sz="1700" kern="1200" dirty="0"/>
            <a:t>Set up the development environment and tools.</a:t>
          </a:r>
          <a:endParaRPr lang="en-IN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700" kern="1200" dirty="0"/>
            <a:t>Core Development - Develop core features (assignment management, analytics).</a:t>
          </a:r>
        </a:p>
      </dsp:txBody>
      <dsp:txXfrm rot="-5400000">
        <a:off x="928449" y="1226975"/>
        <a:ext cx="7182864" cy="777959"/>
      </dsp:txXfrm>
    </dsp:sp>
    <dsp:sp modelId="{B90BCD1A-C837-44E8-8731-ADECE40E1615}">
      <dsp:nvSpPr>
        <dsp:cNvPr id="0" name=""/>
        <dsp:cNvSpPr/>
      </dsp:nvSpPr>
      <dsp:spPr>
        <a:xfrm rot="5400000">
          <a:off x="-198953" y="2564508"/>
          <a:ext cx="1326356" cy="92844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APRIL</a:t>
          </a:r>
          <a:endParaRPr lang="en-IN" sz="1600" b="1" kern="1200" dirty="0"/>
        </a:p>
      </dsp:txBody>
      <dsp:txXfrm rot="-5400000">
        <a:off x="1" y="2829780"/>
        <a:ext cx="928449" cy="397907"/>
      </dsp:txXfrm>
    </dsp:sp>
    <dsp:sp modelId="{B3289044-C959-44BF-8E14-3C96CF961122}">
      <dsp:nvSpPr>
        <dsp:cNvPr id="0" name=""/>
        <dsp:cNvSpPr/>
      </dsp:nvSpPr>
      <dsp:spPr>
        <a:xfrm rot="5400000">
          <a:off x="4109858" y="-815854"/>
          <a:ext cx="862131" cy="72249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SzPct val="130000"/>
            <a:buFont typeface="Arial" panose="020B0604020202020204" pitchFamily="34" charset="0"/>
            <a:buChar char="•"/>
          </a:pPr>
          <a:r>
            <a:rPr lang="en-IN" sz="1700" kern="1200" dirty="0"/>
            <a:t>Integration - </a:t>
          </a:r>
          <a:r>
            <a:rPr lang="en-US" sz="1700" kern="1200" dirty="0"/>
            <a:t>Integrate third-party tools and implement security measures.</a:t>
          </a:r>
          <a:endParaRPr lang="en-IN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SzPct val="130000"/>
            <a:buFont typeface="Arial" panose="020B0604020202020204" pitchFamily="34" charset="0"/>
            <a:buChar char="•"/>
          </a:pPr>
          <a:r>
            <a:rPr lang="en-IN" sz="1700" kern="1200" dirty="0"/>
            <a:t>Testing Phase - </a:t>
          </a:r>
          <a:r>
            <a:rPr lang="en-US" sz="1700" kern="1200" dirty="0"/>
            <a:t>Conduct thorough testing (unit, integration, user acceptance).</a:t>
          </a:r>
          <a:endParaRPr lang="en-IN" sz="1700" kern="1200" dirty="0"/>
        </a:p>
      </dsp:txBody>
      <dsp:txXfrm rot="-5400000">
        <a:off x="928449" y="2407641"/>
        <a:ext cx="7182864" cy="777959"/>
      </dsp:txXfrm>
    </dsp:sp>
    <dsp:sp modelId="{62C4795B-4D37-41B0-9919-50E1DBAFD985}">
      <dsp:nvSpPr>
        <dsp:cNvPr id="0" name=""/>
        <dsp:cNvSpPr/>
      </dsp:nvSpPr>
      <dsp:spPr>
        <a:xfrm rot="5400000">
          <a:off x="-198953" y="3745174"/>
          <a:ext cx="1326356" cy="928449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MAY</a:t>
          </a:r>
          <a:endParaRPr lang="en-IN" sz="1600" kern="1200" dirty="0"/>
        </a:p>
      </dsp:txBody>
      <dsp:txXfrm rot="-5400000">
        <a:off x="1" y="4010446"/>
        <a:ext cx="928449" cy="397907"/>
      </dsp:txXfrm>
    </dsp:sp>
    <dsp:sp modelId="{40873D2E-0DD5-48D9-A14F-9913DC24F66B}">
      <dsp:nvSpPr>
        <dsp:cNvPr id="0" name=""/>
        <dsp:cNvSpPr/>
      </dsp:nvSpPr>
      <dsp:spPr>
        <a:xfrm rot="5400000">
          <a:off x="4109858" y="364811"/>
          <a:ext cx="862131" cy="722495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700" kern="1200" dirty="0"/>
            <a:t>User Training - </a:t>
          </a:r>
          <a:r>
            <a:rPr lang="en-US" sz="1700" kern="1200" dirty="0"/>
            <a:t>Develop training materials and conduct user training sessions.</a:t>
          </a:r>
          <a:endParaRPr lang="en-IN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IN" sz="1700" kern="1200" dirty="0"/>
            <a:t>Launch and Feedback - </a:t>
          </a:r>
          <a:r>
            <a:rPr lang="en-US" sz="1700" kern="1200" dirty="0"/>
            <a:t>Officially launch the platform and gather user feedback for improvements.</a:t>
          </a:r>
          <a:endParaRPr lang="en-IN" sz="1700" kern="1200" dirty="0"/>
        </a:p>
      </dsp:txBody>
      <dsp:txXfrm rot="-5400000">
        <a:off x="928449" y="3588306"/>
        <a:ext cx="7182864" cy="7779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C84DD-CB0D-47AA-8200-79B661E9B4FA}" type="datetimeFigureOut">
              <a:rPr lang="en-US" smtClean="0"/>
              <a:pPr/>
              <a:t>3/24/2025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66C7E2-8881-494D-BE33-5FA50EC48D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121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6C7E2-8881-494D-BE33-5FA50EC48DF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8342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66C7E2-8881-494D-BE33-5FA50EC48DF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126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57714-22E9-4824-ABCE-272F1B167266}" type="datetime1">
              <a:rPr lang="en-US" smtClean="0"/>
              <a:t>3/24/2025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20EC282 – PROJECT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AB20A-D0DC-4D40-B96B-0F0B62F9D58F}" type="datetime1">
              <a:rPr lang="en-US" smtClean="0"/>
              <a:t>3/24/2025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20EC282 – PROJECT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AA89-1AF7-4A04-982C-A55857E1F310}" type="datetime1">
              <a:rPr lang="en-US" smtClean="0"/>
              <a:t>3/24/2025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20EC282 – PROJECT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53458-2DA2-4058-A2DA-D340E6C4DA8B}" type="datetime1">
              <a:rPr lang="en-US" smtClean="0"/>
              <a:t>3/24/2025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20EC282 – PROJECT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3F8C1-7801-45EF-9C53-3CC36A1A5913}" type="datetime1">
              <a:rPr lang="en-US" smtClean="0"/>
              <a:t>3/24/2025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20EC282 – PROJECT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206FF-DE12-4F41-B564-D2F72634AFCC}" type="datetime1">
              <a:rPr lang="en-US" smtClean="0"/>
              <a:t>3/24/2025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20EC282 – PROJECT WORK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89991-916C-4ABF-B5DF-6FBB87C80C89}" type="datetime1">
              <a:rPr lang="en-US" smtClean="0"/>
              <a:t>3/24/2025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20EC282 – PROJECT WORK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63095-2214-4510-ADFF-C0339C348DCD}" type="datetime1">
              <a:rPr lang="en-US" smtClean="0"/>
              <a:t>3/24/2025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20EC282 – PROJECT WORK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DF50D-F3AE-4E3F-B392-609343E75112}" type="datetime1">
              <a:rPr lang="en-US" smtClean="0"/>
              <a:t>3/24/2025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20EC282 – PROJECT 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DDBDC-3146-41AC-8CA1-3743A677EB8A}" type="datetime1">
              <a:rPr lang="en-US" smtClean="0"/>
              <a:t>3/24/2025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20EC282 – PROJECT WORK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543DA-B4B4-404F-BB93-A1B3024C4DA9}" type="datetime1">
              <a:rPr lang="en-US" smtClean="0"/>
              <a:t>3/24/2025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20EC282 – PROJECT WORK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03969-CEC5-4A8E-848E-EA93C12C15BD}" type="datetime1">
              <a:rPr lang="en-US" smtClean="0"/>
              <a:t>3/24/2025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20EC282 – PROJECT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2053A-79C1-4C5C-AA77-91D5E8B79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1573" y="1669763"/>
            <a:ext cx="7772400" cy="844837"/>
          </a:xfrm>
        </p:spPr>
        <p:txBody>
          <a:bodyPr>
            <a:normAutofit fontScale="90000"/>
          </a:bodyPr>
          <a:lstStyle/>
          <a:p>
            <a:pPr fontAlgn="t"/>
            <a:br>
              <a:rPr lang="en-US" sz="2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6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Department of Electrical and Electronics Engineering</a:t>
            </a:r>
            <a:br>
              <a:rPr lang="en-US" sz="2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2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7DFE4A2-8F10-46AC-947C-BBB0DD7747CC}"/>
              </a:ext>
            </a:extLst>
          </p:cNvPr>
          <p:cNvSpPr txBox="1">
            <a:spLocks/>
          </p:cNvSpPr>
          <p:nvPr/>
        </p:nvSpPr>
        <p:spPr>
          <a:xfrm>
            <a:off x="457200" y="458260"/>
            <a:ext cx="83820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rgbClr val="7030A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ANNA UNIVERSITY REGIONAL CAMPUS COIMBATORE</a:t>
            </a: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n-IN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963DA28-D8CD-53DD-4D5F-9084EB064617}"/>
              </a:ext>
            </a:extLst>
          </p:cNvPr>
          <p:cNvSpPr txBox="1"/>
          <p:nvPr/>
        </p:nvSpPr>
        <p:spPr>
          <a:xfrm>
            <a:off x="723900" y="2514600"/>
            <a:ext cx="7848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EE3811 &amp; PROJECT WORK</a:t>
            </a:r>
            <a:b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REVIEW</a:t>
            </a:r>
            <a:b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Title of the project: 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AcademyClan – The Next-Gen Learning Portal with Backpack Features and Activity Logs.</a:t>
            </a:r>
            <a:br>
              <a:rPr lang="en-US" sz="2000" b="1" dirty="0">
                <a:solidFill>
                  <a:srgbClr val="4E18E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en-US" sz="2000" dirty="0">
                <a:solidFill>
                  <a:srgbClr val="6535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>
                <a:solidFill>
                  <a:srgbClr val="6535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Date:</a:t>
            </a:r>
            <a:r>
              <a:rPr lang="en-US" sz="2000" dirty="0">
                <a:solidFill>
                  <a:srgbClr val="6535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25/03/2025</a:t>
            </a:r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47E24ED5-3D00-0C09-AD01-0CB8BE407D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821736"/>
              </p:ext>
            </p:extLst>
          </p:nvPr>
        </p:nvGraphicFramePr>
        <p:xfrm>
          <a:off x="381000" y="4800600"/>
          <a:ext cx="8458200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29100">
                  <a:extLst>
                    <a:ext uri="{9D8B030D-6E8A-4147-A177-3AD203B41FA5}">
                      <a16:colId xmlns:a16="http://schemas.microsoft.com/office/drawing/2014/main" val="809373954"/>
                    </a:ext>
                  </a:extLst>
                </a:gridCol>
                <a:gridCol w="4229100">
                  <a:extLst>
                    <a:ext uri="{9D8B030D-6E8A-4147-A177-3AD203B41FA5}">
                      <a16:colId xmlns:a16="http://schemas.microsoft.com/office/drawing/2014/main" val="3073295914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Guide Name/Designation:</a:t>
                      </a:r>
                      <a:endParaRPr lang="en-IN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Dr .S. Sumathi /Assistant professor(</a:t>
                      </a:r>
                      <a:r>
                        <a:rPr lang="en-US" b="1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Sr.G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 / EEE</a:t>
                      </a:r>
                      <a:endParaRPr lang="en-IN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25105968"/>
                  </a:ext>
                </a:extLst>
              </a:tr>
              <a:tr h="518021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Name and Regn. Number of Students:</a:t>
                      </a:r>
                      <a:endParaRPr lang="en-IN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Abishek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E(710021105003)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Sakthivel A(710021105032)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Muthukumaran</a:t>
                      </a:r>
                      <a:r>
                        <a:rPr lang="en-US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C(710021105305)</a:t>
                      </a:r>
                    </a:p>
                    <a:p>
                      <a:endParaRPr lang="en-IN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9242283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2"/>
          </a:xfrm>
          <a:solidFill>
            <a:srgbClr val="6535EB"/>
          </a:solidFill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FLOW CHART (2/2)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2171126-0BC9-2649-5469-CF2EB63BEA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906" b="-1213"/>
          <a:stretch/>
        </p:blipFill>
        <p:spPr>
          <a:xfrm>
            <a:off x="838200" y="793750"/>
            <a:ext cx="7619999" cy="55626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CCC7-4D00-49D1-9849-47CB005DECF6}" type="datetime1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3/24/2025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10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EE3811– PROJECT WORK</a:t>
            </a:r>
          </a:p>
        </p:txBody>
      </p:sp>
    </p:spTree>
    <p:extLst>
      <p:ext uri="{BB962C8B-B14F-4D97-AF65-F5344CB8AC3E}">
        <p14:creationId xmlns:p14="http://schemas.microsoft.com/office/powerpoint/2010/main" val="4297806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356350"/>
            <a:ext cx="2133600" cy="365125"/>
          </a:xfrm>
        </p:spPr>
        <p:txBody>
          <a:bodyPr/>
          <a:lstStyle/>
          <a:p>
            <a:fld id="{A7753458-2DA2-4058-A2DA-D340E6C4DA8B}" type="datetime1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3/24/2025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EE3811– PROJECT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11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28600"/>
            <a:ext cx="8229600" cy="563562"/>
          </a:xfrm>
          <a:prstGeom prst="rect">
            <a:avLst/>
          </a:prstGeom>
          <a:solidFill>
            <a:srgbClr val="6C3EEC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TIMELINE</a:t>
            </a:r>
          </a:p>
        </p:txBody>
      </p:sp>
      <p:graphicFrame>
        <p:nvGraphicFramePr>
          <p:cNvPr id="21" name="Diagram 20">
            <a:extLst>
              <a:ext uri="{FF2B5EF4-FFF2-40B4-BE49-F238E27FC236}">
                <a16:creationId xmlns:a16="http://schemas.microsoft.com/office/drawing/2014/main" id="{BF7F7402-4988-8094-ED62-65BE72221C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773887503"/>
              </p:ext>
            </p:extLst>
          </p:nvPr>
        </p:nvGraphicFramePr>
        <p:xfrm>
          <a:off x="533400" y="1066800"/>
          <a:ext cx="81534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4557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04800" y="6356350"/>
            <a:ext cx="2133600" cy="365125"/>
          </a:xfrm>
        </p:spPr>
        <p:txBody>
          <a:bodyPr/>
          <a:lstStyle/>
          <a:p>
            <a:fld id="{A7753458-2DA2-4058-A2DA-D340E6C4DA8B}" type="datetime1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3/24/2025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EE3811– PROJECT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28600"/>
            <a:ext cx="8229600" cy="563562"/>
          </a:xfrm>
          <a:prstGeom prst="rect">
            <a:avLst/>
          </a:prstGeom>
          <a:solidFill>
            <a:srgbClr val="6C3EEC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EXPECTED OUTCOME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2F6BE5A-AE5D-DD4E-6ECE-E88679ED63A8}"/>
              </a:ext>
            </a:extLst>
          </p:cNvPr>
          <p:cNvSpPr txBox="1"/>
          <p:nvPr/>
        </p:nvSpPr>
        <p:spPr>
          <a:xfrm>
            <a:off x="457200" y="1018750"/>
            <a:ext cx="8229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Data-Driven Insights: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Comprehensive analytics and reporting capabilities will enable educators to gain valuable insights into student performance and engagement, allowing for tailored instructional strategies that meet diverse learning needs.</a:t>
            </a: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Effective Monitoring of Student Progress: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Activity logs will provide educators with the ability to monitor student engagement and participation, helping to identify at-risk students and provide timely support.</a:t>
            </a:r>
          </a:p>
          <a:p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Positive Impact on Academic Outcomes: 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Overall, the enhancements and features of the AcademyClan platform are expected to lead to improved academic performance and satisfaction among students and faculty, ultimately transforming the educational experience.</a:t>
            </a:r>
          </a:p>
        </p:txBody>
      </p:sp>
    </p:spTree>
    <p:extLst>
      <p:ext uri="{BB962C8B-B14F-4D97-AF65-F5344CB8AC3E}">
        <p14:creationId xmlns:p14="http://schemas.microsoft.com/office/powerpoint/2010/main" val="6942615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663E15-7220-FF3E-CF68-E22D460FCF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8E2168-FEBD-4144-6AEB-7F75582C53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4800" y="6356350"/>
            <a:ext cx="2133600" cy="365125"/>
          </a:xfrm>
        </p:spPr>
        <p:txBody>
          <a:bodyPr/>
          <a:lstStyle/>
          <a:p>
            <a:fld id="{A7753458-2DA2-4058-A2DA-D340E6C4DA8B}" type="datetime1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3/24/2025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B5277E-573C-D6D1-5827-3DE0A267CE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EE3811– PROJECT WORK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5B2B28-EF41-E0B8-835F-364E19829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13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DA8FEDF-61E9-41B2-8E90-CE21E83C25AD}"/>
              </a:ext>
            </a:extLst>
          </p:cNvPr>
          <p:cNvSpPr txBox="1">
            <a:spLocks/>
          </p:cNvSpPr>
          <p:nvPr/>
        </p:nvSpPr>
        <p:spPr>
          <a:xfrm>
            <a:off x="457200" y="228600"/>
            <a:ext cx="8229600" cy="563562"/>
          </a:xfrm>
          <a:prstGeom prst="rect">
            <a:avLst/>
          </a:prstGeom>
          <a:solidFill>
            <a:srgbClr val="6C3EEC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USER INTERFACE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A1CB6A8-B2E7-E245-3000-32A07B017C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09519"/>
            <a:ext cx="8229600" cy="386851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9D04174-9AF3-6EF9-5AB2-7F14D4105DB9}"/>
              </a:ext>
            </a:extLst>
          </p:cNvPr>
          <p:cNvSpPr txBox="1"/>
          <p:nvPr/>
        </p:nvSpPr>
        <p:spPr>
          <a:xfrm>
            <a:off x="335280" y="1015877"/>
            <a:ext cx="412209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Admin Dashboard and Panel :</a:t>
            </a:r>
            <a:endParaRPr lang="en-IN" sz="2200" dirty="0"/>
          </a:p>
        </p:txBody>
      </p:sp>
    </p:spTree>
    <p:extLst>
      <p:ext uri="{BB962C8B-B14F-4D97-AF65-F5344CB8AC3E}">
        <p14:creationId xmlns:p14="http://schemas.microsoft.com/office/powerpoint/2010/main" val="40558802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240306-DF7E-8329-E64F-D3B4893E7F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4D725F-27EC-45F6-155F-45622A0ECD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4800" y="6356350"/>
            <a:ext cx="2133600" cy="365125"/>
          </a:xfrm>
        </p:spPr>
        <p:txBody>
          <a:bodyPr/>
          <a:lstStyle/>
          <a:p>
            <a:fld id="{A7753458-2DA2-4058-A2DA-D340E6C4DA8B}" type="datetime1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3/24/2025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2C2F1B-6110-E88F-4236-B9182FED94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EE3811– PROJECT WORK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D5F951-A4FB-0A95-A3C6-FE780E7FD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14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3CA81A6-55A1-8472-E14B-35258648CFA1}"/>
              </a:ext>
            </a:extLst>
          </p:cNvPr>
          <p:cNvSpPr txBox="1">
            <a:spLocks/>
          </p:cNvSpPr>
          <p:nvPr/>
        </p:nvSpPr>
        <p:spPr>
          <a:xfrm>
            <a:off x="457200" y="228600"/>
            <a:ext cx="8229600" cy="563562"/>
          </a:xfrm>
          <a:prstGeom prst="rect">
            <a:avLst/>
          </a:prstGeom>
          <a:solidFill>
            <a:srgbClr val="6C3EEC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USER INTERFACE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EB21D28-C706-FA68-EBDE-1EF17376E55E}"/>
              </a:ext>
            </a:extLst>
          </p:cNvPr>
          <p:cNvSpPr txBox="1"/>
          <p:nvPr/>
        </p:nvSpPr>
        <p:spPr>
          <a:xfrm>
            <a:off x="335280" y="1015877"/>
            <a:ext cx="421621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Faculty Dashboard and Panel :</a:t>
            </a:r>
            <a:endParaRPr lang="en-IN" sz="22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94AECFA-C31D-3EEE-BA1C-CE23DD73E8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29815"/>
            <a:ext cx="8229600" cy="4312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3845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DB5453-C0F8-37BE-96D9-1A9F7D3E41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E8D188-C4EF-F6DE-DFBB-21889BD54E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4800" y="6356350"/>
            <a:ext cx="2133600" cy="365125"/>
          </a:xfrm>
        </p:spPr>
        <p:txBody>
          <a:bodyPr/>
          <a:lstStyle/>
          <a:p>
            <a:fld id="{A7753458-2DA2-4058-A2DA-D340E6C4DA8B}" type="datetime1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3/24/2025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22BF8D-370C-F801-C3DD-A178B34E18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EE3811– PROJECT WORK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85B196-FB1A-9E47-3B23-A10A39F816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15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96A7E84-C814-F6DC-315C-E4F4B946ECA4}"/>
              </a:ext>
            </a:extLst>
          </p:cNvPr>
          <p:cNvSpPr txBox="1">
            <a:spLocks/>
          </p:cNvSpPr>
          <p:nvPr/>
        </p:nvSpPr>
        <p:spPr>
          <a:xfrm>
            <a:off x="457200" y="228600"/>
            <a:ext cx="8229600" cy="563562"/>
          </a:xfrm>
          <a:prstGeom prst="rect">
            <a:avLst/>
          </a:prstGeom>
          <a:solidFill>
            <a:srgbClr val="6C3EEC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USER INTERFACE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E3DE82-8DCD-7E1C-01D3-B3A7A317994A}"/>
              </a:ext>
            </a:extLst>
          </p:cNvPr>
          <p:cNvSpPr txBox="1"/>
          <p:nvPr/>
        </p:nvSpPr>
        <p:spPr>
          <a:xfrm>
            <a:off x="335280" y="1015877"/>
            <a:ext cx="424827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Student Dashboard and Panel :</a:t>
            </a:r>
            <a:endParaRPr lang="en-IN" sz="22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2F7D5EB-AC7A-3B92-4B76-345F400D84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600200"/>
            <a:ext cx="8229600" cy="4355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2496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2"/>
          </a:xfrm>
          <a:solidFill>
            <a:srgbClr val="6C3EEC"/>
          </a:solidFill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85000" lnSpcReduction="10000"/>
          </a:bodyPr>
          <a:lstStyle/>
          <a:p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Ref.1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M. F. M.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Firdhous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W.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Elbreiki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C.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Wijesiriwardana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&amp;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quot;Version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Controlling of User Content in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LearningManagement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Systems for Supporting the Teaching/Learning Process,&amp;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quot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2023 8th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InternationalConference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on Information Technology Research (ICITR), Colombo, Sri Lanka, 2023.</a:t>
            </a: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Ref.2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S. Kucharski, I. Braun and T. Kubica, &amp;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quot;An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Adaptive, Structure-Aware Intelligent Tutoring System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forLearning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Management Systems,&amp;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quot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2023 IEEE International Conference on Advanced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LearningTechnologies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(ICALT), Orem, UT, USA, 2023.</a:t>
            </a: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Ref.3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D. F. Murad et al., &amp;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quot;Personalized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Recommendation System for Online Learning: An Opportunity,&amp;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quot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20238th International Conference on Business and Industrial Research (ICBIR), Bangkok, Thailand, 2023.</a:t>
            </a: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Ref.4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S.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Kaiwinit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Y.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Ratchatawetchakul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N.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Satchawatee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M.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Wongsim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&amp;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quot;Ruamrean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TransformativeDevelopments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 Learning Management Systems,&amp;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quot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2024 5th Technology Innovation Management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andEngineering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Science International Conference (TIMES-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iCON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Bangkok, Thailand, 2024.</a:t>
            </a:r>
          </a:p>
          <a:p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Ref.5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J. Cheng, &amp;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quot;Design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Intelligent Autonomous Learning Management System Based on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ArtificialIntelligence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Technology,&amp;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quot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 2022 International Conference on Education, Network and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InformationTechnology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(ICENIT), Liverpool, United Kingdom, 2022.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20208-A673-4473-AD59-3FE94814257B}" type="datetime1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3/24/2025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16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EE3811– PROJECT WORK</a:t>
            </a:r>
          </a:p>
        </p:txBody>
      </p:sp>
    </p:spTree>
    <p:extLst>
      <p:ext uri="{BB962C8B-B14F-4D97-AF65-F5344CB8AC3E}">
        <p14:creationId xmlns:p14="http://schemas.microsoft.com/office/powerpoint/2010/main" val="35426526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>
              <a:buNone/>
            </a:pPr>
            <a:endParaRPr lang="en-US" sz="6600" dirty="0">
              <a:latin typeface="Times New Roman" panose="02020603050405020304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6600" b="1" dirty="0">
                <a:solidFill>
                  <a:srgbClr val="6C3EEC"/>
                </a:solidFill>
                <a:latin typeface="Times New Roman" panose="02020603050405020304" pitchFamily="18" charset="0"/>
                <a:cs typeface="Times New Roman" pitchFamily="18" charset="0"/>
              </a:rPr>
              <a:t>THANK YOU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1604A-D797-4AE4-9CB2-49C0FF7AC10D}" type="datetime1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3/24/2025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17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EE3811– PROJECT WORK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2"/>
          </a:xfrm>
          <a:solidFill>
            <a:srgbClr val="6535EB"/>
          </a:solidFill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AGENDA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</a:p>
          <a:p>
            <a:pPr algn="just"/>
            <a:r>
              <a:rPr lang="en-IN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PROBLEM STATEMENT</a:t>
            </a:r>
          </a:p>
          <a:p>
            <a:pPr algn="just"/>
            <a:r>
              <a:rPr lang="en-US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</a:t>
            </a:r>
          </a:p>
          <a:p>
            <a:pPr algn="just"/>
            <a:r>
              <a:rPr lang="en-IN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LITERATURE REVIEW</a:t>
            </a:r>
          </a:p>
          <a:p>
            <a:pPr algn="just"/>
            <a:r>
              <a:rPr lang="en-US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EXISTING METHOD</a:t>
            </a:r>
          </a:p>
          <a:p>
            <a:pPr algn="just"/>
            <a:r>
              <a:rPr lang="en-US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PROPOSED METHOD</a:t>
            </a:r>
            <a:endParaRPr lang="en-IN" sz="31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FLOW CHART</a:t>
            </a:r>
          </a:p>
          <a:p>
            <a:pPr algn="just"/>
            <a:r>
              <a:rPr lang="en-US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TIMELINE</a:t>
            </a:r>
          </a:p>
          <a:p>
            <a:pPr algn="just"/>
            <a:r>
              <a:rPr lang="en-US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EXPECTED OUTCOME</a:t>
            </a:r>
          </a:p>
          <a:p>
            <a:pPr algn="just"/>
            <a:r>
              <a:rPr lang="en-US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USER INTERFACES</a:t>
            </a:r>
          </a:p>
          <a:p>
            <a:pPr algn="just"/>
            <a:r>
              <a:rPr lang="en-US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en-US" sz="31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en-US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CCC7-4D00-49D1-9849-47CB005DECF6}" type="datetime1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3/24/2025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2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EE3811– PROJECT WORK</a:t>
            </a:r>
          </a:p>
        </p:txBody>
      </p:sp>
    </p:spTree>
    <p:extLst>
      <p:ext uri="{BB962C8B-B14F-4D97-AF65-F5344CB8AC3E}">
        <p14:creationId xmlns:p14="http://schemas.microsoft.com/office/powerpoint/2010/main" val="35095035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2"/>
          </a:xfrm>
          <a:solidFill>
            <a:srgbClr val="6535EB"/>
          </a:solidFill>
        </p:spPr>
        <p:txBody>
          <a:bodyPr>
            <a:noAutofit/>
          </a:bodyPr>
          <a:lstStyle/>
          <a:p>
            <a:r>
              <a:rPr lang="en-IN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65750"/>
          </a:xfrm>
        </p:spPr>
        <p:txBody>
          <a:bodyPr>
            <a:normAutofit fontScale="77500" lnSpcReduction="20000"/>
          </a:bodyPr>
          <a:lstStyle/>
          <a:p>
            <a:pPr marL="0" indent="0" algn="l">
              <a:buNone/>
            </a:pPr>
            <a:r>
              <a:rPr lang="en-US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Overview:</a:t>
            </a:r>
            <a:endParaRPr lang="en-US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AcademyClan is a cutting-edge Online Learning Management System (LMS) designed to enhance the educational experience for students and faculty in academic institutions.</a:t>
            </a:r>
          </a:p>
          <a:p>
            <a:pPr marL="0" indent="0" algn="l">
              <a:buNone/>
            </a:pPr>
            <a:r>
              <a:rPr lang="en-US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Purpose:</a:t>
            </a:r>
            <a:endParaRPr lang="en-US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The platform aims to streamline educational processes such as assignment management, grading, and resource sharing, promoting a paperless and efficient learning environment.</a:t>
            </a:r>
          </a:p>
          <a:p>
            <a:pPr marL="0" indent="0" algn="l">
              <a:buNone/>
            </a:pPr>
            <a:r>
              <a:rPr lang="en-US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Key Features:</a:t>
            </a:r>
            <a:endParaRPr lang="en-US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Intuitive interface for assignment creation and submission.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Tools for administering quizzes and assessments.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Integrated event calendar for tracking important academic dates.</a:t>
            </a:r>
          </a:p>
          <a:p>
            <a:pPr marL="0" indent="0" algn="l">
              <a:buNone/>
            </a:pPr>
            <a:r>
              <a:rPr lang="en-US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Technology:</a:t>
            </a:r>
            <a:endParaRPr lang="en-US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Built using modern web technologies to ensure compatibility across devices and accessibility for all users.</a:t>
            </a:r>
          </a:p>
          <a:p>
            <a:pPr marL="0" indent="0" algn="just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CCC7-4D00-49D1-9849-47CB005DECF6}" type="datetime1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3/24/2025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EE3811– PROJECT WORK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2"/>
          </a:xfrm>
          <a:solidFill>
            <a:srgbClr val="6535EB"/>
          </a:solidFill>
        </p:spPr>
        <p:txBody>
          <a:bodyPr>
            <a:noAutofit/>
          </a:bodyPr>
          <a:lstStyle/>
          <a:p>
            <a:r>
              <a:rPr lang="en-IN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PROBLEM STATEMENT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Autofit/>
          </a:bodyPr>
          <a:lstStyle/>
          <a:p>
            <a:pPr marL="0" indent="0" algn="l">
              <a:buNone/>
            </a:pPr>
            <a:r>
              <a:rPr lang="en-US" sz="25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Inefficient Assignment Management:</a:t>
            </a:r>
            <a:endParaRPr lang="en-US" sz="25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Faculty members struggle with creating, distributing, and grading assignments in a timely manner, leading to delays in feedback and student frustration.</a:t>
            </a:r>
          </a:p>
          <a:p>
            <a:pPr marL="0" indent="0" algn="l">
              <a:buNone/>
            </a:pPr>
            <a:r>
              <a:rPr lang="en-US" sz="25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Lack of Centralized Resources:</a:t>
            </a:r>
            <a:endParaRPr lang="en-US" sz="25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Students often have difficulty accessing study materials, resources, and important announcements, resulting in missed deadlines and a lack of engagement.</a:t>
            </a:r>
          </a:p>
          <a:p>
            <a:pPr marL="0" indent="0" algn="l">
              <a:buNone/>
            </a:pPr>
            <a:r>
              <a:rPr lang="en-US" sz="25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Accessibility Issues:</a:t>
            </a:r>
            <a:endParaRPr lang="en-US" sz="25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Many existing systems are not optimized for mobile devices, limiting access for students who may need to engage with learning materials outside of the classroom.</a:t>
            </a:r>
          </a:p>
          <a:p>
            <a:pPr>
              <a:buNone/>
            </a:pPr>
            <a:b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CCC7-4D00-49D1-9849-47CB005DECF6}" type="datetime1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3/24/2025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4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EE3811– PROJECT WORK</a:t>
            </a:r>
          </a:p>
        </p:txBody>
      </p:sp>
    </p:spTree>
    <p:extLst>
      <p:ext uri="{BB962C8B-B14F-4D97-AF65-F5344CB8AC3E}">
        <p14:creationId xmlns:p14="http://schemas.microsoft.com/office/powerpoint/2010/main" val="3509503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2"/>
          </a:xfrm>
          <a:solidFill>
            <a:srgbClr val="6535EB"/>
          </a:solidFill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CCC7-4D00-49D1-9849-47CB005DECF6}" type="datetime1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3/24/2025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EE3811– PROJECT WORK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228600"/>
            <a:ext cx="8229600" cy="563562"/>
          </a:xfrm>
          <a:prstGeom prst="rect">
            <a:avLst/>
          </a:prstGeom>
          <a:solidFill>
            <a:srgbClr val="6535EB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OBJECTIVE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Date Placeholder 3"/>
          <p:cNvSpPr txBox="1">
            <a:spLocks/>
          </p:cNvSpPr>
          <p:nvPr/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4B9CCC7-4D00-49D1-9849-47CB005DECF6}" type="datetime1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3/24/2025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B2053A-79C1-4C5C-AA77-91D5E8B79550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5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Footer Placeholder 6"/>
          <p:cNvSpPr txBox="1">
            <a:spLocks/>
          </p:cNvSpPr>
          <p:nvPr/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latin typeface="Times New Roman" panose="02020603050405020304" pitchFamily="18" charset="0"/>
                <a:cs typeface="Times New Roman" panose="02020603050405020304" pitchFamily="18" charset="0"/>
              </a:rPr>
              <a:t>EE3811– PROJECT WORK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Rectangle 2">
            <a:extLst>
              <a:ext uri="{FF2B5EF4-FFF2-40B4-BE49-F238E27FC236}">
                <a16:creationId xmlns:a16="http://schemas.microsoft.com/office/drawing/2014/main" id="{082E28F7-EC36-4A1E-DFCC-188E7A37BF8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3887" y="863715"/>
            <a:ext cx="8229600" cy="550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>
              <a:buFont typeface="+mj-lt"/>
              <a:buAutoNum type="arabicPeriod"/>
            </a:pPr>
            <a:r>
              <a:rPr lang="en-US" sz="22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Centralize Educational Resources:</a:t>
            </a:r>
            <a:endParaRPr lang="en-US" sz="22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To provide a centralized repository for study materials, resources, and important announcements, ensuring easy access for all users.</a:t>
            </a:r>
          </a:p>
          <a:p>
            <a:pPr algn="l">
              <a:buFont typeface="+mj-lt"/>
              <a:buAutoNum type="arabicPeriod"/>
            </a:pPr>
            <a:r>
              <a:rPr lang="en-US" sz="22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Implement Analytics and Reporting:</a:t>
            </a:r>
            <a:endParaRPr lang="en-US" sz="22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To incorporate advanced analytics and reporting tools that enable educators to track student progress, engagement, and performance, allowing for data-driven instructional strategies.</a:t>
            </a:r>
          </a:p>
          <a:p>
            <a:pPr algn="l">
              <a:buFont typeface="+mj-lt"/>
              <a:buAutoNum type="arabicPeriod"/>
            </a:pPr>
            <a:r>
              <a:rPr lang="en-US" sz="22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Promote a Paperless Environment:</a:t>
            </a:r>
            <a:endParaRPr lang="en-US" sz="22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To reduce reliance on paper by facilitating digital submissions and communications, contributing to a more sustainable educational practice.</a:t>
            </a:r>
          </a:p>
          <a:p>
            <a:pPr algn="l">
              <a:buFont typeface="+mj-lt"/>
              <a:buAutoNum type="arabicPeriod"/>
            </a:pPr>
            <a:r>
              <a:rPr lang="en-US" sz="22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Ensure Accessibility:</a:t>
            </a:r>
            <a:endParaRPr lang="en-US" sz="2200" b="0" i="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To develop a responsive platform that is accessible across various devices, ensuring that all users can engage with the system anytime and anywhere.</a:t>
            </a:r>
          </a:p>
        </p:txBody>
      </p:sp>
    </p:spTree>
    <p:extLst>
      <p:ext uri="{BB962C8B-B14F-4D97-AF65-F5344CB8AC3E}">
        <p14:creationId xmlns:p14="http://schemas.microsoft.com/office/powerpoint/2010/main" val="258082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2"/>
          </a:xfrm>
          <a:solidFill>
            <a:srgbClr val="6535EB"/>
          </a:solidFill>
        </p:spPr>
        <p:txBody>
          <a:bodyPr>
            <a:noAutofit/>
          </a:bodyPr>
          <a:lstStyle/>
          <a:p>
            <a:r>
              <a:rPr lang="en-IN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LITERATURE SURVEY</a:t>
            </a:r>
            <a:endParaRPr lang="en-US" sz="3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CCC7-4D00-49D1-9849-47CB005DECF6}" type="datetime1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3/24/2025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6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EE3811– PROJECT WORK</a:t>
            </a:r>
          </a:p>
        </p:txBody>
      </p:sp>
      <p:graphicFrame>
        <p:nvGraphicFramePr>
          <p:cNvPr id="11" name="Table 11">
            <a:extLst>
              <a:ext uri="{FF2B5EF4-FFF2-40B4-BE49-F238E27FC236}">
                <a16:creationId xmlns:a16="http://schemas.microsoft.com/office/drawing/2014/main" id="{73A38BA2-1047-0B44-8244-F6D6A5F792E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0691135"/>
              </p:ext>
            </p:extLst>
          </p:nvPr>
        </p:nvGraphicFramePr>
        <p:xfrm>
          <a:off x="457200" y="1059098"/>
          <a:ext cx="8229600" cy="51426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826988745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3915038448"/>
                    </a:ext>
                  </a:extLst>
                </a:gridCol>
                <a:gridCol w="2362200">
                  <a:extLst>
                    <a:ext uri="{9D8B030D-6E8A-4147-A177-3AD203B41FA5}">
                      <a16:colId xmlns:a16="http://schemas.microsoft.com/office/drawing/2014/main" val="3326994530"/>
                    </a:ext>
                  </a:extLst>
                </a:gridCol>
                <a:gridCol w="2819400">
                  <a:extLst>
                    <a:ext uri="{9D8B030D-6E8A-4147-A177-3AD203B41FA5}">
                      <a16:colId xmlns:a16="http://schemas.microsoft.com/office/drawing/2014/main" val="2582434873"/>
                    </a:ext>
                  </a:extLst>
                </a:gridCol>
              </a:tblGrid>
              <a:tr h="39042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S. 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Title and Author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Name of the Journal and Year of Publication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Remarks</a:t>
                      </a:r>
                    </a:p>
                    <a:p>
                      <a:pPr algn="ctr"/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4907058"/>
                  </a:ext>
                </a:extLst>
              </a:tr>
              <a:tr h="137930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Version Controlling of User Content in Learning Management Systems for Supporting the Teaching/Learning Process</a:t>
                      </a:r>
                    </a:p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M. F. M. </a:t>
                      </a:r>
                      <a:r>
                        <a:rPr lang="en-US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Firdhous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W. </a:t>
                      </a:r>
                      <a:r>
                        <a:rPr lang="en-US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ElbreikiC</a:t>
                      </a:r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  <a:r>
                        <a:rPr lang="en-US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Wijesiriwardana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2023 8th International Conference on Information Technology Research (ICITR)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paper proposes a personalized online learning system that utilizes advanced data analytics and machine learning techniques to enhance learner engagement and educational outcomes.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0989591"/>
                  </a:ext>
                </a:extLst>
              </a:tr>
              <a:tr h="140978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An Adaptive, Structure-Aware Intelligent Tutoring System for Learning Management Systems</a:t>
                      </a:r>
                    </a:p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S. </a:t>
                      </a:r>
                      <a:r>
                        <a:rPr lang="en-US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KucharskiI</a:t>
                      </a:r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ctr"/>
                      <a:r>
                        <a:rPr lang="en-US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I.Braun</a:t>
                      </a:r>
                      <a:endParaRPr lang="en-US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T. Kubica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2023 IEEE International Conference on Advanced Learning Technologies (ICALT)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paper introduces a structure-aware framework for intelligent tutoring in Learning Management Systems, enhancing responsiveness to individual learning needs and improving learner engagement and performance.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904671"/>
                  </a:ext>
                </a:extLst>
              </a:tr>
              <a:tr h="1896359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Personalized Recommendation System for Online Learning: An Opportunity</a:t>
                      </a:r>
                    </a:p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D. F. Murad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2023 8th International Conference on Business and Industrial Research (ICBIR)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The paper suggests integrating version control mechanisms into Learning Management Systems (LMS) to improve collaboration, content tracking, resource management, content integrity, and better coordination between educators and learners.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94885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1022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53458-2DA2-4058-A2DA-D340E6C4DA8B}" type="datetime1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3/24/2025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97696" y="6356350"/>
            <a:ext cx="2895600" cy="365125"/>
          </a:xfrm>
        </p:spPr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EE3811– PROJECT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7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28600"/>
            <a:ext cx="8229600" cy="563562"/>
          </a:xfrm>
          <a:prstGeom prst="rect">
            <a:avLst/>
          </a:prstGeom>
          <a:solidFill>
            <a:srgbClr val="6C3EEC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itchFamily="18" charset="0"/>
              </a:rPr>
              <a:t> EXISTING METHOD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7FEC7B-D0CF-576F-8A3E-507B52232553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57200" y="847150"/>
            <a:ext cx="8229599" cy="550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Dispersed Resources: </a:t>
            </a:r>
            <a:r>
              <a:rPr kumimoji="0" lang="en-US" altLang="en-US" sz="2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Study materials and resources are often scattered across various platforms (e.g., email, physical handouts, and different websites), making it challenging for students to access essential information in a timely manner.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en-US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Inconsistent Grading Practices: </a:t>
            </a:r>
            <a:r>
              <a:rPr kumimoji="0" lang="en-US" altLang="en-US" sz="2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Grading is often done manually, with faculty relying on spreadsheets or paper records, which can result in inconsistencies and errors in tracking student performance.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en-US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Lack of Engagement Tracking: </a:t>
            </a:r>
            <a:r>
              <a:rPr kumimoji="0" lang="en-US" altLang="en-US" sz="2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Existing systems do not provide tools for monitoring student engagement and participation, making it difficult for educators to identify students who may be struggling.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en-US" alt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kumimoji="0" lang="en-US" altLang="en-US" sz="2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Inadequate Support for Remote Learning: </a:t>
            </a:r>
            <a:r>
              <a:rPr kumimoji="0" lang="en-US" altLang="en-US" sz="2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Existing methods often lack the infrastructure to support remote learning effectively, which has become increasingly important in today's educational landscape.</a:t>
            </a:r>
          </a:p>
        </p:txBody>
      </p:sp>
    </p:spTree>
    <p:extLst>
      <p:ext uri="{BB962C8B-B14F-4D97-AF65-F5344CB8AC3E}">
        <p14:creationId xmlns:p14="http://schemas.microsoft.com/office/powerpoint/2010/main" val="34964248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53458-2DA2-4058-A2DA-D340E6C4DA8B}" type="datetime1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3/24/2025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EE3811– PROJECT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8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28600"/>
            <a:ext cx="8229600" cy="563562"/>
          </a:xfrm>
          <a:prstGeom prst="rect">
            <a:avLst/>
          </a:prstGeom>
          <a:solidFill>
            <a:srgbClr val="6C3EEC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PROPOSED METHOD</a:t>
            </a:r>
          </a:p>
        </p:txBody>
      </p:sp>
      <p:sp>
        <p:nvSpPr>
          <p:cNvPr id="9" name="Rectangle 3">
            <a:extLst>
              <a:ext uri="{FF2B5EF4-FFF2-40B4-BE49-F238E27FC236}">
                <a16:creationId xmlns:a16="http://schemas.microsoft.com/office/drawing/2014/main" id="{19743C78-5879-EAB9-FF41-DA3C884A87BF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57200" y="1039353"/>
            <a:ext cx="8229600" cy="5102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>
              <a:buNone/>
            </a:pPr>
            <a:r>
              <a:rPr lang="en-US" sz="22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Cloud-Based Hosting Solution: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Transition to a cloud-based hosting solution to enhance scalability and optimize performance, accommodating more users and data storage needs for a reliable platform.</a:t>
            </a:r>
          </a:p>
          <a:p>
            <a:pPr algn="l">
              <a:buNone/>
            </a:pPr>
            <a:r>
              <a:rPr lang="en-US" sz="22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Enhanced Security Measures: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Implement robust security measures, including data encryption, to protect user data and ensure compliance with privacy regulations, fostering trust in the platform.</a:t>
            </a:r>
          </a:p>
          <a:p>
            <a:pPr algn="l">
              <a:buNone/>
            </a:pPr>
            <a:r>
              <a:rPr lang="en-US" sz="22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Backpack Feature: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Introduce a "Backpack" feature that enables students to save and quickly access important lessons and resources, promoting self-directed learning and effective material management.</a:t>
            </a:r>
          </a:p>
          <a:p>
            <a:pPr algn="l">
              <a:buNone/>
            </a:pPr>
            <a:r>
              <a:rPr lang="en-US" sz="2200" b="1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Activity Logs:</a:t>
            </a:r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2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Implement activity logs to track user interactions, providing insights into student engagement and participation, helping educators monitor progress and identify areas for additional support.</a:t>
            </a:r>
          </a:p>
        </p:txBody>
      </p:sp>
    </p:spTree>
    <p:extLst>
      <p:ext uri="{BB962C8B-B14F-4D97-AF65-F5344CB8AC3E}">
        <p14:creationId xmlns:p14="http://schemas.microsoft.com/office/powerpoint/2010/main" val="6922287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2"/>
          </a:xfrm>
          <a:solidFill>
            <a:srgbClr val="6535EB"/>
          </a:solidFill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FLOW CHART (1/2)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2171126-0BC9-2649-5469-CF2EB63BEA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550"/>
          <a:stretch/>
        </p:blipFill>
        <p:spPr>
          <a:xfrm>
            <a:off x="1066801" y="953293"/>
            <a:ext cx="7619999" cy="495141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CCC7-4D00-49D1-9849-47CB005DECF6}" type="datetime1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3/24/2025</a:t>
            </a:fld>
            <a:endParaRPr 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>
                <a:latin typeface="Times New Roman" panose="02020603050405020304" pitchFamily="18" charset="0"/>
                <a:cs typeface="Times New Roman" panose="02020603050405020304" pitchFamily="18" charset="0"/>
              </a:rPr>
              <a:pPr/>
              <a:t>9</a:t>
            </a:fld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EE3811– PROJECT WORK</a:t>
            </a:r>
          </a:p>
        </p:txBody>
      </p:sp>
    </p:spTree>
    <p:extLst>
      <p:ext uri="{BB962C8B-B14F-4D97-AF65-F5344CB8AC3E}">
        <p14:creationId xmlns:p14="http://schemas.microsoft.com/office/powerpoint/2010/main" val="2258447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989</TotalTime>
  <Words>1474</Words>
  <Application>Microsoft Office PowerPoint</Application>
  <PresentationFormat>On-screen Show (4:3)</PresentationFormat>
  <Paragraphs>178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Office Theme</vt:lpstr>
      <vt:lpstr> Department of Electrical and Electronics Engineering   </vt:lpstr>
      <vt:lpstr>AGENDA</vt:lpstr>
      <vt:lpstr>INTRODUCTION</vt:lpstr>
      <vt:lpstr>PROBLEM STATEMENT</vt:lpstr>
      <vt:lpstr>OBJECTIVE</vt:lpstr>
      <vt:lpstr>LITERATURE SURVEY</vt:lpstr>
      <vt:lpstr>PowerPoint Presentation</vt:lpstr>
      <vt:lpstr>PowerPoint Presentation</vt:lpstr>
      <vt:lpstr>FLOW CHART (1/2)</vt:lpstr>
      <vt:lpstr>FLOW CHART (2/2)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REFERENCES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Abishek Vlr</cp:lastModifiedBy>
  <cp:revision>84</cp:revision>
  <dcterms:created xsi:type="dcterms:W3CDTF">2019-04-01T09:28:24Z</dcterms:created>
  <dcterms:modified xsi:type="dcterms:W3CDTF">2025-03-24T18:14:39Z</dcterms:modified>
</cp:coreProperties>
</file>